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2" r:id="rId1"/>
  </p:sldMasterIdLst>
  <p:notesMasterIdLst>
    <p:notesMasterId r:id="rId48"/>
  </p:notesMasterIdLst>
  <p:sldIdLst>
    <p:sldId id="744" r:id="rId2"/>
    <p:sldId id="258" r:id="rId3"/>
    <p:sldId id="939" r:id="rId4"/>
    <p:sldId id="907" r:id="rId5"/>
    <p:sldId id="908" r:id="rId6"/>
    <p:sldId id="906" r:id="rId7"/>
    <p:sldId id="910" r:id="rId8"/>
    <p:sldId id="913" r:id="rId9"/>
    <p:sldId id="921" r:id="rId10"/>
    <p:sldId id="914" r:id="rId11"/>
    <p:sldId id="915" r:id="rId12"/>
    <p:sldId id="916" r:id="rId13"/>
    <p:sldId id="917" r:id="rId14"/>
    <p:sldId id="918" r:id="rId15"/>
    <p:sldId id="919" r:id="rId16"/>
    <p:sldId id="920" r:id="rId17"/>
    <p:sldId id="923" r:id="rId18"/>
    <p:sldId id="924" r:id="rId19"/>
    <p:sldId id="926" r:id="rId20"/>
    <p:sldId id="925" r:id="rId21"/>
    <p:sldId id="928" r:id="rId22"/>
    <p:sldId id="929" r:id="rId23"/>
    <p:sldId id="930" r:id="rId24"/>
    <p:sldId id="931" r:id="rId25"/>
    <p:sldId id="932" r:id="rId26"/>
    <p:sldId id="933" r:id="rId27"/>
    <p:sldId id="934" r:id="rId28"/>
    <p:sldId id="927" r:id="rId29"/>
    <p:sldId id="846" r:id="rId30"/>
    <p:sldId id="893" r:id="rId31"/>
    <p:sldId id="442" r:id="rId32"/>
    <p:sldId id="443" r:id="rId33"/>
    <p:sldId id="843" r:id="rId34"/>
    <p:sldId id="763" r:id="rId35"/>
    <p:sldId id="748" r:id="rId36"/>
    <p:sldId id="750" r:id="rId37"/>
    <p:sldId id="767" r:id="rId38"/>
    <p:sldId id="769" r:id="rId39"/>
    <p:sldId id="781" r:id="rId40"/>
    <p:sldId id="770" r:id="rId41"/>
    <p:sldId id="721" r:id="rId42"/>
    <p:sldId id="771" r:id="rId43"/>
    <p:sldId id="780" r:id="rId44"/>
    <p:sldId id="900" r:id="rId45"/>
    <p:sldId id="938" r:id="rId46"/>
    <p:sldId id="706" r:id="rId47"/>
  </p:sldIdLst>
  <p:sldSz cx="9144000" cy="6858000" type="screen4x3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D6B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2" autoAdjust="0"/>
    <p:restoredTop sz="94660"/>
  </p:normalViewPr>
  <p:slideViewPr>
    <p:cSldViewPr>
      <p:cViewPr>
        <p:scale>
          <a:sx n="64" d="100"/>
          <a:sy n="64" d="100"/>
        </p:scale>
        <p:origin x="-2488" y="-6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7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B7D7DF5A-1D34-4C0B-8663-EF398BB676E5}" type="datetimeFigureOut">
              <a:rPr lang="en-US" smtClean="0"/>
              <a:pPr/>
              <a:t>06/09/19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197C5B2B-08FD-4DAF-A382-AF37ED9355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1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9006AC9-A981-AE4F-B62F-06D8F30F8F28}" type="slidenum">
              <a:rPr lang="en-US"/>
              <a:pPr eaLnBrk="1" hangingPunct="1"/>
              <a:t>4</a:t>
            </a:fld>
            <a:endParaRPr lang="en-US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209" y="4861441"/>
            <a:ext cx="5209646" cy="46055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16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165792E-8488-F340-8256-913E55BEB51A}" type="slidenum">
              <a:rPr lang="en-US"/>
              <a:pPr eaLnBrk="1" hangingPunct="1"/>
              <a:t>6</a:t>
            </a:fld>
            <a:endParaRPr lang="en-US"/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209" y="4861441"/>
            <a:ext cx="5209646" cy="46055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97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C5B2B-08FD-4DAF-A382-AF37ED935563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CACAE2-6B0F-47D4-9060-2327E39A627D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293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DB3B-295D-4E11-9280-8451DBF12032}" type="datetimeFigureOut">
              <a:rPr lang="en-US" smtClean="0"/>
              <a:pPr/>
              <a:t>06/09/19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D8BF4-A8D5-4B1C-BE68-5350FCC718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DB3B-295D-4E11-9280-8451DBF12032}" type="datetimeFigureOut">
              <a:rPr lang="en-US" smtClean="0"/>
              <a:pPr/>
              <a:t>06/09/19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D8BF4-A8D5-4B1C-BE68-5350FCC718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DB3B-295D-4E11-9280-8451DBF12032}" type="datetimeFigureOut">
              <a:rPr lang="en-US" smtClean="0"/>
              <a:pPr/>
              <a:t>06/09/19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D8BF4-A8D5-4B1C-BE68-5350FCC718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DB3B-295D-4E11-9280-8451DBF12032}" type="datetimeFigureOut">
              <a:rPr lang="en-US" smtClean="0"/>
              <a:pPr/>
              <a:t>06/09/19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D8BF4-A8D5-4B1C-BE68-5350FCC718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DB3B-295D-4E11-9280-8451DBF12032}" type="datetimeFigureOut">
              <a:rPr lang="en-US" smtClean="0"/>
              <a:pPr/>
              <a:t>06/09/19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D8BF4-A8D5-4B1C-BE68-5350FCC718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DB3B-295D-4E11-9280-8451DBF12032}" type="datetimeFigureOut">
              <a:rPr lang="en-US" smtClean="0"/>
              <a:pPr/>
              <a:t>06/09/19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D8BF4-A8D5-4B1C-BE68-5350FCC718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DB3B-295D-4E11-9280-8451DBF12032}" type="datetimeFigureOut">
              <a:rPr lang="en-US" smtClean="0"/>
              <a:pPr/>
              <a:t>06/09/19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D8BF4-A8D5-4B1C-BE68-5350FCC718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DB3B-295D-4E11-9280-8451DBF12032}" type="datetimeFigureOut">
              <a:rPr lang="en-US" smtClean="0"/>
              <a:pPr/>
              <a:t>06/09/19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D8BF4-A8D5-4B1C-BE68-5350FCC718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DB3B-295D-4E11-9280-8451DBF12032}" type="datetimeFigureOut">
              <a:rPr lang="en-US" smtClean="0"/>
              <a:pPr/>
              <a:t>06/09/19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D8BF4-A8D5-4B1C-BE68-5350FCC718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DB3B-295D-4E11-9280-8451DBF12032}" type="datetimeFigureOut">
              <a:rPr lang="en-US" smtClean="0"/>
              <a:pPr/>
              <a:t>06/09/19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D8BF4-A8D5-4B1C-BE68-5350FCC718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DDB3B-295D-4E11-9280-8451DBF12032}" type="datetimeFigureOut">
              <a:rPr lang="en-US" smtClean="0"/>
              <a:pPr/>
              <a:t>06/09/19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68D8BF4-A8D5-4B1C-BE68-5350FCC718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0FDDB3B-295D-4E11-9280-8451DBF12032}" type="datetimeFigureOut">
              <a:rPr lang="en-US" smtClean="0"/>
              <a:pPr/>
              <a:t>06/09/19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68D8BF4-A8D5-4B1C-BE68-5350FCC718B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4" descr="downlo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381000"/>
            <a:ext cx="2000250" cy="2000250"/>
          </a:xfrm>
          <a:prstGeom prst="rect">
            <a:avLst/>
          </a:prstGeom>
          <a:noFill/>
        </p:spPr>
      </p:pic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304800" y="2734018"/>
            <a:ext cx="86868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Heli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-rescue and relief operations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in post-disaster management</a:t>
            </a:r>
            <a:endParaRPr kumimoji="0" lang="en-US" sz="3200" b="1" i="0" u="none" strike="noStrike" cap="none" normalizeH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8525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685800" y="5119301"/>
            <a:ext cx="7391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1838" algn="l"/>
              </a:tabLst>
            </a:pP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Uttarakhand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State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Disaster Management Authority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1838" algn="l"/>
              </a:tabLs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USDMA   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2198" y="285728"/>
            <a:ext cx="8324842" cy="857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Alaknanda</a:t>
            </a:r>
            <a:r>
              <a:rPr lang="en-US" sz="44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in</a:t>
            </a:r>
            <a:r>
              <a:rPr lang="en-US" sz="44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Rudra</a:t>
            </a:r>
            <a:r>
              <a:rPr lang="en-US" sz="4400" b="1" dirty="0" err="1">
                <a:solidFill>
                  <a:srgbClr val="C00000"/>
                </a:solidFill>
                <a:latin typeface="Times New Roman"/>
                <a:cs typeface="Times New Roman"/>
              </a:rPr>
              <a:t>p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rayag</a:t>
            </a:r>
            <a:endParaRPr lang="en-US" sz="4400" b="1" dirty="0" smtClean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 descr="11.jpg"/>
          <p:cNvPicPr>
            <a:picLocks noChangeAspect="1"/>
          </p:cNvPicPr>
          <p:nvPr/>
        </p:nvPicPr>
        <p:blipFill rotWithShape="1">
          <a:blip r:embed="rId2"/>
          <a:srcRect b="6893"/>
          <a:stretch/>
        </p:blipFill>
        <p:spPr>
          <a:xfrm>
            <a:off x="0" y="1273702"/>
            <a:ext cx="9142736" cy="499956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12469" y="6255284"/>
            <a:ext cx="1071538" cy="5000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2012</a:t>
            </a:r>
            <a:endParaRPr lang="en-IN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252576" y="6255284"/>
            <a:ext cx="1920569" cy="5000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16 June, 2013</a:t>
            </a:r>
            <a:endParaRPr lang="en-IN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39364" y="6255284"/>
            <a:ext cx="1920569" cy="5000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17 June, 2013</a:t>
            </a:r>
            <a:endParaRPr lang="en-IN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18266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0.jpg"/>
          <p:cNvPicPr>
            <a:picLocks noChangeAspect="1"/>
          </p:cNvPicPr>
          <p:nvPr/>
        </p:nvPicPr>
        <p:blipFill>
          <a:blip r:embed="rId2"/>
          <a:srcRect t="5996"/>
          <a:stretch>
            <a:fillRect/>
          </a:stretch>
        </p:blipFill>
        <p:spPr>
          <a:xfrm>
            <a:off x="0" y="844691"/>
            <a:ext cx="9144000" cy="55845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0"/>
            <a:ext cx="9001156" cy="857232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Kedarnath</a:t>
            </a:r>
            <a:endParaRPr lang="en-US" sz="3200" b="1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7217-A219-4F0D-A522-EA0ECF4E7CB0}" type="slidenum">
              <a:rPr lang="en-IN" smtClean="0"/>
              <a:pPr/>
              <a:t>11</a:t>
            </a:fld>
            <a:endParaRPr lang="en-IN"/>
          </a:p>
        </p:txBody>
      </p:sp>
      <p:sp>
        <p:nvSpPr>
          <p:cNvPr id="5" name="Rounded Rectangle 4"/>
          <p:cNvSpPr/>
          <p:nvPr/>
        </p:nvSpPr>
        <p:spPr>
          <a:xfrm>
            <a:off x="0" y="928670"/>
            <a:ext cx="1071538" cy="5000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Before</a:t>
            </a:r>
            <a:endParaRPr lang="en-IN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643438" y="928670"/>
            <a:ext cx="1285884" cy="4286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After</a:t>
            </a:r>
            <a:endParaRPr lang="en-IN" sz="20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9938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planning disaster\2 Disaster Uttarakhand\kedarnath-flood-uttrakhand-after-in-flood-pics-images-photos-pictures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752" y="588606"/>
            <a:ext cx="7886680" cy="5544684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7217-A219-4F0D-A522-EA0ECF4E7CB0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500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Damage in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Kedarnath</a:t>
            </a:r>
            <a:r>
              <a:rPr lang="en-US" sz="2400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2400" b="1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632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17-7-2013\03090_5015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997" y="620688"/>
            <a:ext cx="8793862" cy="5652222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7217-A219-4F0D-A522-EA0ECF4E7CB0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00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Damage to SSB Academy at Srinagar by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Alaknanda</a:t>
            </a:r>
            <a:endParaRPr lang="en-US" sz="2400" b="1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18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754_267575336715966_1911973359_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55576" y="476672"/>
            <a:ext cx="7740352" cy="58052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7217-A219-4F0D-A522-EA0ECF4E7CB0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00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Devastation by Kali river at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Dharchula</a:t>
            </a:r>
            <a:endParaRPr lang="en-US" sz="2400" b="1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44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cuments and Settings\Shahnawaz\Desktop\planning disaster\disaster 2013 Uttarakhand\9bulldoz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98" y="676670"/>
            <a:ext cx="8758690" cy="5560642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7217-A219-4F0D-A522-EA0ECF4E7CB0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500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Devastation by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Asiganga</a:t>
            </a:r>
            <a:r>
              <a:rPr lang="en-US" sz="2400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in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Rudraprayag</a:t>
            </a:r>
            <a:endParaRPr lang="en-US" sz="2400" b="1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102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pppc-ppp\Desktop\DWr4Ay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1969"/>
            <a:ext cx="9144000" cy="5733256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17217-A219-4F0D-A522-EA0ECF4E7CB0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00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Vehicles </a:t>
            </a:r>
            <a:r>
              <a:rPr lang="en-US" sz="2400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buried </a:t>
            </a:r>
            <a:r>
              <a:rPr lang="en-US" sz="2400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in </a:t>
            </a:r>
            <a:r>
              <a:rPr lang="en-US" sz="2400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debris </a:t>
            </a:r>
            <a:r>
              <a:rPr lang="en-US" sz="2400" b="1" dirty="0" smtClean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in Uttarkashi</a:t>
            </a:r>
            <a:endParaRPr lang="en-US" sz="2400" b="1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801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34" y="214290"/>
            <a:ext cx="7953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Relief and rescue operations</a:t>
            </a:r>
            <a:endParaRPr lang="en-US" sz="40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7158" y="932196"/>
            <a:ext cx="8358246" cy="5221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3200" b="1" dirty="0" smtClean="0">
                <a:latin typeface="Times New Roman"/>
                <a:cs typeface="Times New Roman"/>
              </a:rPr>
              <a:t>Besides </a:t>
            </a:r>
            <a:r>
              <a:rPr lang="en-US" sz="3200" b="1" dirty="0" smtClean="0">
                <a:latin typeface="Times New Roman"/>
                <a:cs typeface="Times New Roman"/>
              </a:rPr>
              <a:t>17 civilian choppers hired by State  </a:t>
            </a:r>
            <a:r>
              <a:rPr lang="en-US" sz="3200" b="1" dirty="0" smtClean="0">
                <a:latin typeface="Times New Roman"/>
                <a:cs typeface="Times New Roman"/>
              </a:rPr>
              <a:t>Government, 54 </a:t>
            </a:r>
            <a:r>
              <a:rPr lang="en-US" sz="3200" b="1" dirty="0" smtClean="0">
                <a:latin typeface="Times New Roman"/>
                <a:cs typeface="Times New Roman"/>
              </a:rPr>
              <a:t>IAF choppers and fixed wing crafts, 07 Army Aviation choppers and 04 choppers of other states were pressed into operation</a:t>
            </a:r>
          </a:p>
          <a:p>
            <a:pPr marL="514350" indent="-5143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3200" b="1" dirty="0" smtClean="0">
                <a:latin typeface="Times New Roman"/>
                <a:cs typeface="Times New Roman"/>
              </a:rPr>
              <a:t>69 </a:t>
            </a:r>
            <a:r>
              <a:rPr lang="en-US" sz="3200" b="1" dirty="0" smtClean="0">
                <a:latin typeface="Times New Roman"/>
                <a:cs typeface="Times New Roman"/>
              </a:rPr>
              <a:t>permanent and temporary helipads were activated to </a:t>
            </a:r>
            <a:r>
              <a:rPr lang="en-US" sz="3200" b="1" dirty="0" smtClean="0">
                <a:latin typeface="Times New Roman"/>
                <a:cs typeface="Times New Roman"/>
              </a:rPr>
              <a:t>evacuate </a:t>
            </a:r>
            <a:r>
              <a:rPr lang="en-US" sz="3200" b="1" dirty="0" smtClean="0">
                <a:latin typeface="Times New Roman"/>
                <a:cs typeface="Times New Roman"/>
              </a:rPr>
              <a:t>stranded </a:t>
            </a:r>
            <a:r>
              <a:rPr lang="en-US" sz="3200" b="1" dirty="0" smtClean="0">
                <a:latin typeface="Times New Roman"/>
                <a:cs typeface="Times New Roman"/>
              </a:rPr>
              <a:t>people</a:t>
            </a:r>
            <a:endParaRPr lang="en-US" sz="32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373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7615"/>
            <a:ext cx="8229600" cy="4525963"/>
          </a:xfrm>
        </p:spPr>
        <p:txBody>
          <a:bodyPr>
            <a:normAutofit lnSpcReduction="10000"/>
          </a:bodyPr>
          <a:lstStyle/>
          <a:p>
            <a:pPr marL="514350" indent="-5143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3200" b="1" dirty="0" smtClean="0">
                <a:latin typeface="Times New Roman"/>
                <a:cs typeface="Times New Roman"/>
              </a:rPr>
              <a:t>The Air force undertook more than 3000 sorties putting in approximately 1,250 hours.</a:t>
            </a:r>
          </a:p>
          <a:p>
            <a:pPr marL="514350" indent="-5143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3200" b="1" dirty="0" smtClean="0">
                <a:latin typeface="Times New Roman"/>
                <a:cs typeface="Times New Roman"/>
              </a:rPr>
              <a:t>More </a:t>
            </a:r>
            <a:r>
              <a:rPr lang="en-US" sz="3200" b="1" dirty="0">
                <a:latin typeface="Times New Roman"/>
                <a:cs typeface="Times New Roman"/>
              </a:rPr>
              <a:t>than 39,165 </a:t>
            </a:r>
            <a:r>
              <a:rPr lang="en-US" sz="3200" b="1" dirty="0" smtClean="0">
                <a:latin typeface="Times New Roman"/>
                <a:cs typeface="Times New Roman"/>
              </a:rPr>
              <a:t>people </a:t>
            </a:r>
            <a:r>
              <a:rPr lang="en-US" sz="3200" b="1" dirty="0">
                <a:latin typeface="Times New Roman"/>
                <a:cs typeface="Times New Roman"/>
              </a:rPr>
              <a:t>were evacuated by </a:t>
            </a:r>
            <a:r>
              <a:rPr lang="en-US" sz="3200" b="1" dirty="0" smtClean="0">
                <a:latin typeface="Times New Roman"/>
                <a:cs typeface="Times New Roman"/>
              </a:rPr>
              <a:t>air and more than 650 </a:t>
            </a:r>
            <a:r>
              <a:rPr lang="en-US" sz="3200" b="1" dirty="0" err="1" smtClean="0">
                <a:latin typeface="Times New Roman"/>
                <a:cs typeface="Times New Roman"/>
              </a:rPr>
              <a:t>tonnes</a:t>
            </a:r>
            <a:r>
              <a:rPr lang="en-US" sz="3200" b="1" dirty="0" smtClean="0">
                <a:latin typeface="Times New Roman"/>
                <a:cs typeface="Times New Roman"/>
              </a:rPr>
              <a:t> of relief material was dropped in the affected areas</a:t>
            </a:r>
          </a:p>
          <a:p>
            <a:pPr marL="514350" indent="-514350" algn="just">
              <a:lnSpc>
                <a:spcPct val="150000"/>
              </a:lnSpc>
              <a:buFont typeface="Wingdings" pitchFamily="2" charset="2"/>
              <a:buChar char="§"/>
            </a:pPr>
            <a:endParaRPr lang="en-US" b="1" dirty="0" smtClean="0">
              <a:latin typeface="Times New Roman"/>
              <a:cs typeface="Times New Roman"/>
            </a:endParaRPr>
          </a:p>
          <a:p>
            <a:pPr marL="514350" indent="-514350" algn="just">
              <a:lnSpc>
                <a:spcPct val="150000"/>
              </a:lnSpc>
              <a:buFont typeface="Wingdings" pitchFamily="2" charset="2"/>
              <a:buChar char="§"/>
            </a:pPr>
            <a:endParaRPr lang="en-US" b="1" dirty="0" smtClean="0">
              <a:latin typeface="Times New Roman"/>
              <a:cs typeface="Times New Roman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b="1" dirty="0">
              <a:latin typeface="Times New Roman"/>
              <a:cs typeface="Times New Roman"/>
            </a:endParaRPr>
          </a:p>
          <a:p>
            <a:pPr marL="514350" indent="-514350" algn="just">
              <a:lnSpc>
                <a:spcPct val="150000"/>
              </a:lnSpc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ood 2013 block route n locati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546"/>
            <a:ext cx="9144000" cy="5918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6608" y="92196"/>
            <a:ext cx="81314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Pilgrims and </a:t>
            </a:r>
            <a:r>
              <a:rPr lang="en-US" sz="28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locals</a:t>
            </a:r>
            <a:r>
              <a:rPr lang="en-US" sz="28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were stranded at a number of places as all </a:t>
            </a:r>
            <a:r>
              <a:rPr lang="en-US" sz="28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the </a:t>
            </a:r>
            <a:r>
              <a:rPr lang="en-US" sz="28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roads were blocked </a:t>
            </a:r>
            <a:endParaRPr lang="en-US" sz="2800" b="1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84517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Uttarakhand</a:t>
            </a:r>
          </a:p>
        </p:txBody>
      </p:sp>
      <p:sp>
        <p:nvSpPr>
          <p:cNvPr id="6" name="Rectangle 5"/>
          <p:cNvSpPr/>
          <p:nvPr/>
        </p:nvSpPr>
        <p:spPr>
          <a:xfrm>
            <a:off x="4495800" y="609600"/>
            <a:ext cx="1752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IN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09600" y="6400800"/>
            <a:ext cx="8534400" cy="3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ideapad\Downloads\Block+district+road+major town ne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23" t="5195" r="2885" b="2597"/>
          <a:stretch>
            <a:fillRect/>
          </a:stretch>
        </p:blipFill>
        <p:spPr bwMode="auto">
          <a:xfrm>
            <a:off x="533400" y="838199"/>
            <a:ext cx="8091152" cy="5802745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od 2013 block route n helipad servic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5" y="534067"/>
            <a:ext cx="8658048" cy="61212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884" y="77450"/>
            <a:ext cx="8658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Helipads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operationalised</a:t>
            </a:r>
            <a:r>
              <a:rPr lang="en-US" sz="28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 for rescue and relief</a:t>
            </a:r>
            <a:endParaRPr lang="en-US" sz="2800" b="1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9643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0723" name="Picture 2" descr="I:\chamoli vally and chamoli district\Gopeshw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0600"/>
            <a:ext cx="9144000" cy="579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0" y="1889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IN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Heli-rescue </a:t>
            </a:r>
            <a:r>
              <a:rPr lang="en-IN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IN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Kedarnath </a:t>
            </a:r>
            <a:endParaRPr lang="en-IN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836613"/>
            <a:ext cx="9144000" cy="5838825"/>
          </a:xfrm>
        </p:spPr>
      </p:pic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IN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Heli-Rescue </a:t>
            </a:r>
            <a:r>
              <a:rPr lang="en-IN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IN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Chamoli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569913"/>
            <a:ext cx="9144000" cy="6281737"/>
          </a:xfrm>
        </p:spPr>
      </p:pic>
      <p:sp>
        <p:nvSpPr>
          <p:cNvPr id="32771" name="TextBox 4"/>
          <p:cNvSpPr txBox="1">
            <a:spLocks noChangeArrowheads="1"/>
          </p:cNvSpPr>
          <p:nvPr/>
        </p:nvSpPr>
        <p:spPr bwMode="auto">
          <a:xfrm>
            <a:off x="0" y="11588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I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eli-Rescue </a:t>
            </a:r>
            <a:r>
              <a:rPr lang="en-I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I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Rudraprayag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G:\Disaster_Photos 22\Joshimath 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857250"/>
            <a:ext cx="9144000" cy="6000750"/>
          </a:xfrm>
        </p:spPr>
      </p:pic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0" y="188913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IN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Rescue Operations – </a:t>
            </a:r>
            <a:r>
              <a:rPr lang="en-IN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Joshimath</a:t>
            </a:r>
            <a:r>
              <a:rPr lang="en-IN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Helipad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4819" name="Picture 2" descr="I:\Kedar Vally and and Distric Rudraprayag\Kedar vally\Misc_25DRNdrn16a2034471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6613"/>
            <a:ext cx="9144000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0" y="188913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IN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Rescue Operations – </a:t>
            </a:r>
            <a:r>
              <a:rPr lang="en-IN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Alaknanda</a:t>
            </a:r>
            <a:r>
              <a:rPr lang="en-IN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Valley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J:\KEDARNATH CONSTRUCTION\KUDIYAL SIR\IMG_78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rgbClr val="C00000"/>
                </a:solidFill>
                <a:latin typeface="Arial" charset="0"/>
              </a:rPr>
              <a:t>CONSTRUCTION </a:t>
            </a:r>
            <a:r>
              <a:rPr lang="en-US" sz="2400" b="1" dirty="0">
                <a:solidFill>
                  <a:srgbClr val="C00000"/>
                </a:solidFill>
                <a:latin typeface="Arial" charset="0"/>
              </a:rPr>
              <a:t>OF HELIPAD </a:t>
            </a:r>
            <a:r>
              <a:rPr lang="en-US" sz="2400" b="1" dirty="0" smtClean="0">
                <a:solidFill>
                  <a:srgbClr val="C00000"/>
                </a:solidFill>
                <a:latin typeface="Arial" charset="0"/>
              </a:rPr>
              <a:t>AT LINCHOLI </a:t>
            </a:r>
            <a:endParaRPr lang="en-US" sz="2400" b="1" dirty="0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31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I:\STF KEDARNATH 2014 ALL DATA\NIKON 3\100NIKON\DSCN08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MI-17 IN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KEDARNATH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438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3891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IN" sz="4400" dirty="0" smtClean="0">
                <a:solidFill>
                  <a:srgbClr val="C00000"/>
                </a:solidFill>
              </a:rPr>
              <a:t> </a:t>
            </a:r>
            <a:endParaRPr lang="en-IN" sz="4400" dirty="0" smtClean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en-IN" sz="4400" dirty="0" smtClean="0">
                <a:solidFill>
                  <a:srgbClr val="C00000"/>
                </a:solidFill>
              </a:rPr>
              <a:t>Uttarkashi </a:t>
            </a:r>
            <a:r>
              <a:rPr lang="en-IN" sz="4400" dirty="0" smtClean="0">
                <a:solidFill>
                  <a:srgbClr val="C00000"/>
                </a:solidFill>
              </a:rPr>
              <a:t>Disaster</a:t>
            </a:r>
          </a:p>
          <a:p>
            <a:pPr algn="ctr">
              <a:buNone/>
            </a:pPr>
            <a:r>
              <a:rPr lang="en-IN" sz="4400" dirty="0" smtClean="0">
                <a:solidFill>
                  <a:srgbClr val="C00000"/>
                </a:solidFill>
              </a:rPr>
              <a:t>18th August, </a:t>
            </a:r>
            <a:r>
              <a:rPr lang="en-IN" sz="4400" dirty="0" smtClean="0">
                <a:solidFill>
                  <a:srgbClr val="C00000"/>
                </a:solidFill>
              </a:rPr>
              <a:t>2019</a:t>
            </a:r>
            <a:endParaRPr lang="en-IN" sz="4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457200"/>
            <a:ext cx="777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Situation 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Aarakot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Uttarkashi</a:t>
            </a:r>
            <a:endParaRPr lang="en-US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2057400"/>
            <a:ext cx="8382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IN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eavy precipitation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 in and around Aarakot 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in the morning hours (around 0430 hrs)</a:t>
            </a:r>
          </a:p>
          <a:p>
            <a:pPr>
              <a:buFont typeface="Wingdings" pitchFamily="2" charset="2"/>
              <a:buChar char="Ø"/>
            </a:pPr>
            <a:endParaRPr lang="en-IN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 Aarakot, Makudi, Tikochi-Nagwara, 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Snail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, Duchanu and other neighbouring villages 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were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severely affected</a:t>
            </a:r>
          </a:p>
          <a:p>
            <a:pPr>
              <a:buFont typeface="Wingdings" pitchFamily="2" charset="2"/>
              <a:buChar char="Ø"/>
            </a:pPr>
            <a:endParaRPr lang="en-IN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round 10,000 people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villages were completely cut-off from the mainland </a:t>
            </a:r>
            <a:endParaRPr lang="en-IN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IN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924800" cy="1676400"/>
          </a:xfrm>
        </p:spPr>
        <p:txBody>
          <a:bodyPr>
            <a:normAutofit/>
          </a:bodyPr>
          <a:lstStyle/>
          <a:p>
            <a:r>
              <a:rPr lang="en-US" dirty="0" smtClean="0"/>
              <a:t>Highly vulnerable to natural hazards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3276600"/>
          </a:xfrm>
        </p:spPr>
        <p:txBody>
          <a:bodyPr/>
          <a:lstStyle/>
          <a:p>
            <a:r>
              <a:rPr lang="en-US" dirty="0" smtClean="0"/>
              <a:t>Earthquakes and landslides</a:t>
            </a:r>
          </a:p>
          <a:p>
            <a:r>
              <a:rPr lang="en-US" dirty="0" smtClean="0"/>
              <a:t>Cloud burst</a:t>
            </a:r>
          </a:p>
          <a:p>
            <a:r>
              <a:rPr lang="en-US" dirty="0" smtClean="0"/>
              <a:t>Flash floods</a:t>
            </a:r>
          </a:p>
          <a:p>
            <a:r>
              <a:rPr lang="en-US" dirty="0" smtClean="0"/>
              <a:t>Forest fires</a:t>
            </a:r>
          </a:p>
        </p:txBody>
      </p:sp>
    </p:spTree>
    <p:extLst>
      <p:ext uri="{BB962C8B-B14F-4D97-AF65-F5344CB8AC3E}">
        <p14:creationId xmlns:p14="http://schemas.microsoft.com/office/powerpoint/2010/main" val="17839355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VIDEOS AND PICS\IMG-20190830-WA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066800"/>
            <a:ext cx="8382000" cy="5262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Aarakot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Uttarkashi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G-20190819-WA00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528" y="1447800"/>
            <a:ext cx="7867409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-20190818-WA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066800"/>
            <a:ext cx="8476421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Flash 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Floods in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Tyuni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Dehradun 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66751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Road Connectivity 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dis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rupted     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752600"/>
            <a:ext cx="66103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05800" cy="609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Aarakot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Uttarkashi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E2F3FE-885D-45B0-90D8-05EE87FF3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1371600"/>
            <a:ext cx="8382001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6096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Road washed out 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Aarakot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Uttarkashi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F:\Disaster Pics\Arakot PWD Damages Pic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447800"/>
            <a:ext cx="79248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Motor Bridge collapsed at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Tikochi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Uttarkashi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ontent Placeholder 3" descr="IMG20190819120050.jpg"/>
          <p:cNvPicPr>
            <a:picLocks noChangeAspect="1"/>
          </p:cNvPicPr>
          <p:nvPr/>
        </p:nvPicPr>
        <p:blipFill>
          <a:blip r:embed="rId2" cstate="print"/>
          <a:srcRect r="43519"/>
          <a:stretch>
            <a:fillRect/>
          </a:stretch>
        </p:blipFill>
        <p:spPr>
          <a:xfrm>
            <a:off x="533400" y="1828800"/>
            <a:ext cx="8153400" cy="4487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4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Search and Rescue Operations </a:t>
            </a:r>
            <a:r>
              <a:rPr lang="en-US" sz="4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4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Aarakot</a:t>
            </a:r>
            <a:r>
              <a:rPr lang="en-US" sz="4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Uttarkashi</a:t>
            </a:r>
            <a:r>
              <a:rPr lang="en-US" sz="4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Heli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Operations 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Aarakot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IMG-20190806-WA00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1632609"/>
            <a:ext cx="6400800" cy="4384944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81991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Temporary Helipad 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Duchanu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Uttarkashi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905000"/>
            <a:ext cx="8356950" cy="4704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slide"/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2853" b="1730"/>
          <a:stretch>
            <a:fillRect/>
          </a:stretch>
        </p:blipFill>
        <p:spPr bwMode="auto">
          <a:xfrm>
            <a:off x="792088" y="3175"/>
            <a:ext cx="7668344" cy="632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5220951" y="-18730"/>
            <a:ext cx="3836206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 err="1" smtClean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Ookhimath</a:t>
            </a:r>
            <a:r>
              <a:rPr lang="en-US" sz="2400" b="1" dirty="0" smtClean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 Landslide, </a:t>
            </a:r>
            <a:r>
              <a:rPr lang="en-US" sz="2400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1998</a:t>
            </a:r>
          </a:p>
          <a:p>
            <a:pPr algn="ctr" eaLnBrk="1" hangingPunct="1"/>
            <a:endParaRPr lang="en-US" sz="2400" b="1" dirty="0">
              <a:solidFill>
                <a:srgbClr val="0000CC"/>
              </a:solidFill>
              <a:latin typeface="Times New Roman" charset="0"/>
              <a:cs typeface="Times New Roman" charset="0"/>
            </a:endParaRPr>
          </a:p>
          <a:p>
            <a:pPr algn="ctr" eaLnBrk="1" hangingPunct="1"/>
            <a:r>
              <a:rPr lang="en-US" sz="2400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Casualties  &gt; 100</a:t>
            </a:r>
          </a:p>
        </p:txBody>
      </p:sp>
    </p:spTree>
    <p:extLst>
      <p:ext uri="{BB962C8B-B14F-4D97-AF65-F5344CB8AC3E}">
        <p14:creationId xmlns:p14="http://schemas.microsoft.com/office/powerpoint/2010/main" val="1506728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Heli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Operations 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from </a:t>
            </a:r>
            <a:r>
              <a:rPr lang="en-US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Aarakot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Dehradun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3074" name="Picture 2" descr="F:\Disaster Pics\Uttarakashi Flood 2019\Heli operations\IMG-20190822-WA00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2133600"/>
            <a:ext cx="3413522" cy="4389437"/>
          </a:xfrm>
          <a:prstGeom prst="rect">
            <a:avLst/>
          </a:prstGeom>
          <a:noFill/>
        </p:spPr>
      </p:pic>
      <p:pic>
        <p:nvPicPr>
          <p:cNvPr id="3075" name="Picture 3" descr="F:\Disaster Pics\Uttarakashi Flood 2019\Heli operations\IMG-20190822-WA0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2209800"/>
            <a:ext cx="441960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0"/>
            <a:ext cx="5791200" cy="1371600"/>
          </a:xfrm>
        </p:spPr>
        <p:txBody>
          <a:bodyPr>
            <a:normAutofit/>
          </a:bodyPr>
          <a:lstStyle/>
          <a:p>
            <a:r>
              <a:rPr lang="en-IN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Rescue </a:t>
            </a:r>
            <a:r>
              <a:rPr lang="en-IN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operations</a:t>
            </a:r>
            <a:r>
              <a:rPr lang="en-IN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IN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SDRF at Jollygra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752600"/>
            <a:ext cx="8382000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704088"/>
            <a:ext cx="6553200" cy="66751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Rescue of 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injured 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people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0680" y="1752600"/>
            <a:ext cx="795604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305800" cy="8382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IAF chopper 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transporting 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relief 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material 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1" y="1828800"/>
            <a:ext cx="6096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305800" cy="7620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Relief material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11266" name="Picture 2" descr="F:\New folder\IMG-20190830-WA00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95400"/>
            <a:ext cx="80264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961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Role of choppers in disaster relief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Fly-in experienced personnel to inaccessible locations </a:t>
            </a:r>
          </a:p>
          <a:p>
            <a:r>
              <a:rPr lang="en-US" dirty="0" smtClean="0"/>
              <a:t>Fly-out injured and those requiring immediate medical attention</a:t>
            </a:r>
          </a:p>
          <a:p>
            <a:r>
              <a:rPr lang="en-US" dirty="0"/>
              <a:t>R</a:t>
            </a:r>
            <a:r>
              <a:rPr lang="en-US" dirty="0" smtClean="0"/>
              <a:t>escue and evacuations</a:t>
            </a:r>
          </a:p>
          <a:p>
            <a:r>
              <a:rPr lang="en-US" dirty="0" smtClean="0"/>
              <a:t>Transporting relief material (food, drinking water, tents, blankets, medical supplies,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r>
              <a:rPr lang="en-US" dirty="0" smtClean="0"/>
              <a:t>Ascertain the extent of the damage, thereby helping in post-disaster operations</a:t>
            </a:r>
          </a:p>
          <a:p>
            <a:r>
              <a:rPr lang="en-US" dirty="0" smtClean="0"/>
              <a:t>Take aerial photographs for situation reports </a:t>
            </a:r>
          </a:p>
          <a:p>
            <a:r>
              <a:rPr lang="en-US" dirty="0" smtClean="0"/>
              <a:t>Identify possible secondary dangers </a:t>
            </a:r>
          </a:p>
          <a:p>
            <a:r>
              <a:rPr lang="en-US" dirty="0" smtClean="0"/>
              <a:t>Facilitate communication between the affected areas and the district authorities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6494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 descr="HIM1"/>
          <p:cNvPicPr>
            <a:picLocks noChangeAspect="1" noChangeArrowheads="1"/>
          </p:cNvPicPr>
          <p:nvPr/>
        </p:nvPicPr>
        <p:blipFill>
          <a:blip r:embed="rId3" cstate="print"/>
          <a:srcRect t="2223" r="1666" b="20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35" name="Text Box 4"/>
          <p:cNvSpPr txBox="1">
            <a:spLocks noChangeArrowheads="1"/>
          </p:cNvSpPr>
          <p:nvPr/>
        </p:nvSpPr>
        <p:spPr bwMode="auto">
          <a:xfrm>
            <a:off x="0" y="27432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Thank </a:t>
            </a:r>
            <a:r>
              <a:rPr lang="en-US" sz="4000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you…</a:t>
            </a:r>
            <a:endParaRPr lang="en-US" sz="4000" b="1" dirty="0">
              <a:solidFill>
                <a:srgbClr val="0000FF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ChangeArrowheads="1"/>
          </p:cNvSpPr>
          <p:nvPr/>
        </p:nvSpPr>
        <p:spPr bwMode="auto">
          <a:xfrm>
            <a:off x="4953000" y="1828800"/>
            <a:ext cx="3962400" cy="212365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Malpa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Landslide,1998 </a:t>
            </a:r>
            <a:endParaRPr lang="en-US" sz="2400" b="1" dirty="0">
              <a:solidFill>
                <a:srgbClr val="0000CC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cs typeface="Times New Roman" charset="0"/>
            </a:endParaRPr>
          </a:p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(Rock fall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) </a:t>
            </a:r>
            <a:endParaRPr lang="en-US" sz="2400" b="1" dirty="0">
              <a:solidFill>
                <a:srgbClr val="0000CC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cs typeface="Times New Roman" charset="0"/>
            </a:endParaRPr>
          </a:p>
          <a:p>
            <a:pPr algn="ctr">
              <a:spcBef>
                <a:spcPct val="50000"/>
              </a:spcBef>
            </a:pPr>
            <a:endParaRPr lang="en-US" sz="2400" b="1" dirty="0">
              <a:solidFill>
                <a:srgbClr val="0000CC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cs typeface="Times New Roman" charset="0"/>
            </a:endParaRPr>
          </a:p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Casualties  &gt; 250</a:t>
            </a:r>
          </a:p>
        </p:txBody>
      </p:sp>
      <p:pic>
        <p:nvPicPr>
          <p:cNvPr id="95235" name="Picture 3" descr="Malpa 1"/>
          <p:cNvPicPr>
            <a:picLocks noChangeAspect="1" noChangeArrowheads="1"/>
          </p:cNvPicPr>
          <p:nvPr/>
        </p:nvPicPr>
        <p:blipFill>
          <a:blip r:embed="rId2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9" t="19337" r="15729" b="25769"/>
          <a:stretch>
            <a:fillRect/>
          </a:stretch>
        </p:blipFill>
        <p:spPr bwMode="auto">
          <a:xfrm>
            <a:off x="1" y="0"/>
            <a:ext cx="4752438" cy="630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78469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28194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3" descr="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67000"/>
            <a:ext cx="281940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4" descr="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1000"/>
            <a:ext cx="281940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5" descr="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1000"/>
            <a:ext cx="2819400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Picture 6" descr="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7"/>
          <a:stretch>
            <a:fillRect/>
          </a:stretch>
        </p:blipFill>
        <p:spPr bwMode="auto">
          <a:xfrm>
            <a:off x="304800" y="2667000"/>
            <a:ext cx="28194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7" name="Picture 7" descr="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5" r="1967" b="1593"/>
          <a:stretch>
            <a:fillRect/>
          </a:stretch>
        </p:blipFill>
        <p:spPr bwMode="auto">
          <a:xfrm>
            <a:off x="6172200" y="2667000"/>
            <a:ext cx="2743200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0456" name="Text Box 8"/>
          <p:cNvSpPr txBox="1">
            <a:spLocks noChangeArrowheads="1"/>
          </p:cNvSpPr>
          <p:nvPr/>
        </p:nvSpPr>
        <p:spPr bwMode="auto">
          <a:xfrm>
            <a:off x="2438400" y="5410200"/>
            <a:ext cx="4266512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Phata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Landslide,16</a:t>
            </a:r>
            <a:r>
              <a:rPr lang="en-US" sz="2400" b="1" baseline="30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th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July, 2001</a:t>
            </a:r>
          </a:p>
          <a:p>
            <a:pPr algn="ctr"/>
            <a:endParaRPr lang="en-US" sz="2400" b="1" dirty="0">
              <a:solidFill>
                <a:srgbClr val="0000CC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cs typeface="Times New Roman" charset="0"/>
            </a:endParaRPr>
          </a:p>
          <a:p>
            <a:pPr algn="ctr"/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Casualties - 15 persons</a:t>
            </a:r>
          </a:p>
        </p:txBody>
      </p:sp>
    </p:spTree>
    <p:extLst>
      <p:ext uri="{BB962C8B-B14F-4D97-AF65-F5344CB8AC3E}">
        <p14:creationId xmlns:p14="http://schemas.microsoft.com/office/powerpoint/2010/main" val="843389675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057400"/>
            <a:ext cx="8575684" cy="105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Kedarnath</a:t>
            </a:r>
            <a:r>
              <a:rPr lang="en-US" sz="44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 tragedy of</a:t>
            </a:r>
            <a:r>
              <a:rPr lang="en-US" sz="44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June,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292451"/>
              </p:ext>
            </p:extLst>
          </p:nvPr>
        </p:nvGraphicFramePr>
        <p:xfrm>
          <a:off x="1071338" y="1767520"/>
          <a:ext cx="750119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697"/>
                <a:gridCol w="1772697"/>
                <a:gridCol w="1772697"/>
                <a:gridCol w="2183099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Date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Rainfall (in mm) 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Level of 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Mandakini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 at 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Rudraprayag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 (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mts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asl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) against </a:t>
                      </a:r>
                      <a:r>
                        <a:rPr lang="en-US" sz="2000" b="1" dirty="0" smtClean="0">
                          <a:solidFill>
                            <a:srgbClr val="FF6600"/>
                          </a:solidFill>
                          <a:latin typeface="Times New Roman"/>
                          <a:cs typeface="Times New Roman"/>
                        </a:rPr>
                        <a:t>danger level of 626 m </a:t>
                      </a:r>
                      <a:r>
                        <a:rPr lang="en-US" sz="2000" b="1" dirty="0" err="1" smtClean="0">
                          <a:solidFill>
                            <a:srgbClr val="FF6600"/>
                          </a:solidFill>
                          <a:latin typeface="Times New Roman"/>
                          <a:cs typeface="Times New Roman"/>
                        </a:rPr>
                        <a:t>asl</a:t>
                      </a:r>
                      <a:endParaRPr lang="en-US" sz="2000" b="1" dirty="0">
                        <a:solidFill>
                          <a:srgbClr val="FF66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Rudraprayag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Gaurikund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6600"/>
                          </a:solidFill>
                          <a:latin typeface="Times New Roman"/>
                          <a:cs typeface="Times New Roman"/>
                        </a:rPr>
                        <a:t>15 June</a:t>
                      </a:r>
                      <a:endParaRPr lang="en-US" sz="2000" b="1" dirty="0">
                        <a:solidFill>
                          <a:srgbClr val="FF66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41.4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FF6600"/>
                          </a:solidFill>
                          <a:latin typeface="Times New Roman"/>
                          <a:cs typeface="Times New Roman"/>
                        </a:rPr>
                        <a:t>250.0</a:t>
                      </a:r>
                      <a:endParaRPr lang="en-US" sz="2000" b="1" dirty="0">
                        <a:solidFill>
                          <a:srgbClr val="FF66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618.12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6600"/>
                          </a:solidFill>
                          <a:latin typeface="Times New Roman"/>
                          <a:cs typeface="Times New Roman"/>
                        </a:rPr>
                        <a:t>16 June</a:t>
                      </a:r>
                      <a:endParaRPr lang="en-US" sz="2000" b="1" dirty="0">
                        <a:solidFill>
                          <a:srgbClr val="FF66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FF6600"/>
                          </a:solidFill>
                          <a:latin typeface="Times New Roman"/>
                          <a:cs typeface="Times New Roman"/>
                        </a:rPr>
                        <a:t>105.2</a:t>
                      </a:r>
                      <a:endParaRPr lang="en-US" sz="2000" b="1" dirty="0">
                        <a:solidFill>
                          <a:srgbClr val="FF66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FF6600"/>
                          </a:solidFill>
                          <a:latin typeface="Times New Roman"/>
                          <a:cs typeface="Times New Roman"/>
                        </a:rPr>
                        <a:t>+ 250.0</a:t>
                      </a:r>
                      <a:endParaRPr lang="en-US" sz="2000" b="1" dirty="0">
                        <a:solidFill>
                          <a:srgbClr val="FF66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625.00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6600"/>
                          </a:solidFill>
                          <a:latin typeface="Times New Roman"/>
                          <a:cs typeface="Times New Roman"/>
                        </a:rPr>
                        <a:t>17 June</a:t>
                      </a:r>
                      <a:endParaRPr lang="en-US" sz="2000" b="1" dirty="0">
                        <a:solidFill>
                          <a:srgbClr val="FF66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FF6600"/>
                          </a:solidFill>
                          <a:latin typeface="Times New Roman"/>
                          <a:cs typeface="Times New Roman"/>
                        </a:rPr>
                        <a:t>100.2</a:t>
                      </a:r>
                      <a:endParaRPr lang="en-US" sz="2000" b="1" dirty="0">
                        <a:solidFill>
                          <a:srgbClr val="FF66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FF6600"/>
                          </a:solidFill>
                          <a:latin typeface="Times New Roman"/>
                          <a:cs typeface="Times New Roman"/>
                        </a:rPr>
                        <a:t>180.0</a:t>
                      </a:r>
                      <a:endParaRPr lang="en-US" sz="2000" b="1" dirty="0">
                        <a:solidFill>
                          <a:srgbClr val="FF66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FF6600"/>
                          </a:solidFill>
                          <a:latin typeface="Times New Roman"/>
                          <a:cs typeface="Times New Roman"/>
                        </a:rPr>
                        <a:t>633.50</a:t>
                      </a:r>
                      <a:endParaRPr lang="en-US" sz="2000" b="1" dirty="0">
                        <a:solidFill>
                          <a:srgbClr val="FF66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18 June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62.1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0.0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626.65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19 June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7.0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0.0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623.00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20 June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0.0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0.0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622.48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37461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Mandakini</a:t>
            </a:r>
            <a:r>
              <a:rPr lang="en-US" sz="28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 was 7.5 meters above danger level </a:t>
            </a:r>
            <a:r>
              <a:rPr lang="en-US" sz="28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in</a:t>
            </a:r>
            <a:r>
              <a:rPr lang="en-US" sz="28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Rudraprayag</a:t>
            </a:r>
            <a:r>
              <a:rPr lang="en-US" sz="28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on</a:t>
            </a:r>
            <a:r>
              <a:rPr lang="en-US" sz="28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 17th </a:t>
            </a:r>
            <a:r>
              <a:rPr lang="en-US" sz="28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June, 2013</a:t>
            </a:r>
          </a:p>
        </p:txBody>
      </p:sp>
    </p:spTree>
    <p:extLst>
      <p:ext uri="{BB962C8B-B14F-4D97-AF65-F5344CB8AC3E}">
        <p14:creationId xmlns:p14="http://schemas.microsoft.com/office/powerpoint/2010/main" val="2166935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809227"/>
            <a:ext cx="8715436" cy="448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3000" b="1" dirty="0" smtClean="0">
                <a:latin typeface="Times New Roman"/>
                <a:cs typeface="Times New Roman"/>
              </a:rPr>
              <a:t> </a:t>
            </a:r>
            <a:r>
              <a:rPr lang="en-US" sz="3200" b="1" dirty="0" smtClean="0">
                <a:latin typeface="Times New Roman"/>
                <a:cs typeface="Times New Roman"/>
              </a:rPr>
              <a:t>Almost all </a:t>
            </a:r>
            <a:r>
              <a:rPr lang="en-US" sz="3200" b="1" dirty="0" smtClean="0">
                <a:latin typeface="Times New Roman"/>
                <a:cs typeface="Times New Roman"/>
              </a:rPr>
              <a:t>the </a:t>
            </a:r>
            <a:r>
              <a:rPr lang="en-US" sz="3200" b="1" dirty="0" smtClean="0">
                <a:latin typeface="Times New Roman"/>
                <a:cs typeface="Times New Roman"/>
              </a:rPr>
              <a:t>roads were blocked</a:t>
            </a:r>
          </a:p>
          <a:p>
            <a:pPr marL="514350" indent="-5143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3200" b="1" dirty="0" smtClean="0">
                <a:latin typeface="Times New Roman"/>
                <a:cs typeface="Times New Roman"/>
              </a:rPr>
              <a:t> More than 1.5 lakh persons were </a:t>
            </a:r>
            <a:r>
              <a:rPr lang="en-US" sz="3200" b="1" dirty="0" smtClean="0">
                <a:latin typeface="Times New Roman"/>
                <a:cs typeface="Times New Roman"/>
              </a:rPr>
              <a:t>stranded</a:t>
            </a:r>
            <a:endParaRPr lang="en-US" sz="3200" b="1" dirty="0" smtClean="0">
              <a:latin typeface="Times New Roman"/>
              <a:cs typeface="Times New Roman"/>
            </a:endParaRPr>
          </a:p>
          <a:p>
            <a:pPr marL="514350" indent="-5143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3200" b="1" dirty="0" smtClean="0">
                <a:latin typeface="Times New Roman"/>
                <a:cs typeface="Times New Roman"/>
              </a:rPr>
              <a:t> There were widespread losses across the state</a:t>
            </a:r>
          </a:p>
          <a:p>
            <a:pPr marL="514350" indent="-5143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3200" b="1" dirty="0" smtClean="0">
                <a:latin typeface="Times New Roman"/>
                <a:cs typeface="Times New Roman"/>
              </a:rPr>
              <a:t> 05 districts were worst affected; </a:t>
            </a:r>
            <a:r>
              <a:rPr lang="en-US" sz="3200" b="1" dirty="0" err="1" smtClean="0">
                <a:latin typeface="Times New Roman"/>
                <a:cs typeface="Times New Roman"/>
              </a:rPr>
              <a:t>Pithoragarh</a:t>
            </a:r>
            <a:r>
              <a:rPr lang="en-US" sz="3200" b="1" dirty="0" smtClean="0">
                <a:latin typeface="Times New Roman"/>
                <a:cs typeface="Times New Roman"/>
              </a:rPr>
              <a:t>, </a:t>
            </a:r>
            <a:r>
              <a:rPr lang="en-US" sz="3200" b="1" dirty="0" err="1" smtClean="0">
                <a:latin typeface="Times New Roman"/>
                <a:cs typeface="Times New Roman"/>
              </a:rPr>
              <a:t>Bageshwar</a:t>
            </a:r>
            <a:r>
              <a:rPr lang="en-US" sz="3200" b="1" dirty="0" smtClean="0">
                <a:latin typeface="Times New Roman"/>
                <a:cs typeface="Times New Roman"/>
              </a:rPr>
              <a:t>, </a:t>
            </a:r>
            <a:r>
              <a:rPr lang="en-US" sz="3200" b="1" dirty="0" err="1" smtClean="0">
                <a:latin typeface="Times New Roman"/>
                <a:cs typeface="Times New Roman"/>
              </a:rPr>
              <a:t>Chamoli</a:t>
            </a:r>
            <a:r>
              <a:rPr lang="en-US" sz="3200" b="1" dirty="0" smtClean="0">
                <a:latin typeface="Times New Roman"/>
                <a:cs typeface="Times New Roman"/>
              </a:rPr>
              <a:t>, </a:t>
            </a:r>
            <a:r>
              <a:rPr lang="en-US" sz="3200" b="1" dirty="0" err="1" smtClean="0">
                <a:latin typeface="Times New Roman"/>
                <a:cs typeface="Times New Roman"/>
              </a:rPr>
              <a:t>Uttarkashi</a:t>
            </a:r>
            <a:r>
              <a:rPr lang="en-US" sz="3200" b="1" dirty="0" smtClean="0">
                <a:latin typeface="Times New Roman"/>
                <a:cs typeface="Times New Roman"/>
              </a:rPr>
              <a:t> and </a:t>
            </a:r>
            <a:r>
              <a:rPr lang="en-US" sz="3200" b="1" dirty="0" err="1" smtClean="0">
                <a:latin typeface="Times New Roman"/>
                <a:cs typeface="Times New Roman"/>
              </a:rPr>
              <a:t>Rudraprayag</a:t>
            </a:r>
            <a:r>
              <a:rPr lang="en-US" sz="3200" b="1" dirty="0" smtClean="0">
                <a:latin typeface="Times New Roman"/>
                <a:cs typeface="Times New Roman"/>
              </a:rPr>
              <a:t> </a:t>
            </a:r>
            <a:endParaRPr lang="en-US" sz="32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2339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1841</TotalTime>
  <Words>588</Words>
  <Application>Microsoft Macintosh PowerPoint</Application>
  <PresentationFormat>On-screen Show (4:3)</PresentationFormat>
  <Paragraphs>128</Paragraphs>
  <Slides>46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Flow</vt:lpstr>
      <vt:lpstr>PowerPoint Presentation</vt:lpstr>
      <vt:lpstr>PowerPoint Presentation</vt:lpstr>
      <vt:lpstr>Highly vulnerable to natural hazards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Kedarnath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Road Connectivity disrupted     </vt:lpstr>
      <vt:lpstr>                       Aarakot, Uttarkashi</vt:lpstr>
      <vt:lpstr>Road washed out in Aarakot, Uttarkashi</vt:lpstr>
      <vt:lpstr>Motor Bridge collapsed at Tikochi, Uttarkashi</vt:lpstr>
      <vt:lpstr>PowerPoint Presentation</vt:lpstr>
      <vt:lpstr>             Heli- Operations in Aarakot </vt:lpstr>
      <vt:lpstr>Temporary Helipad  at Duchanu, Uttarkashi</vt:lpstr>
      <vt:lpstr> Heli- Operations from Aarakot to Dehradun</vt:lpstr>
      <vt:lpstr>Rescue operations </vt:lpstr>
      <vt:lpstr>Rescue of injured people</vt:lpstr>
      <vt:lpstr>IAF chopper transporting relief material </vt:lpstr>
      <vt:lpstr>Relief material </vt:lpstr>
      <vt:lpstr>Role of choppers in disaster relief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Monsoon 2019 Losses in Uttarakhand Due to Cloud Burst</dc:title>
  <dc:creator>Windows User</dc:creator>
  <cp:lastModifiedBy>Apple</cp:lastModifiedBy>
  <cp:revision>191</cp:revision>
  <dcterms:created xsi:type="dcterms:W3CDTF">2019-08-26T06:04:02Z</dcterms:created>
  <dcterms:modified xsi:type="dcterms:W3CDTF">2019-09-06T19:14:32Z</dcterms:modified>
</cp:coreProperties>
</file>